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9" r:id="rId2"/>
    <p:sldId id="274" r:id="rId3"/>
    <p:sldId id="260" r:id="rId4"/>
    <p:sldId id="287" r:id="rId5"/>
    <p:sldId id="288" r:id="rId6"/>
    <p:sldId id="286" r:id="rId7"/>
    <p:sldId id="289" r:id="rId8"/>
    <p:sldId id="261" r:id="rId9"/>
    <p:sldId id="290" r:id="rId10"/>
    <p:sldId id="262" r:id="rId11"/>
    <p:sldId id="291" r:id="rId12"/>
    <p:sldId id="263" r:id="rId13"/>
    <p:sldId id="266" r:id="rId14"/>
    <p:sldId id="264" r:id="rId15"/>
    <p:sldId id="276" r:id="rId16"/>
    <p:sldId id="267" r:id="rId17"/>
    <p:sldId id="275" r:id="rId18"/>
    <p:sldId id="268" r:id="rId19"/>
    <p:sldId id="277" r:id="rId20"/>
    <p:sldId id="278" r:id="rId21"/>
    <p:sldId id="271" r:id="rId22"/>
    <p:sldId id="270" r:id="rId23"/>
    <p:sldId id="279" r:id="rId24"/>
    <p:sldId id="292" r:id="rId25"/>
    <p:sldId id="293" r:id="rId26"/>
    <p:sldId id="294" r:id="rId27"/>
    <p:sldId id="295" r:id="rId28"/>
    <p:sldId id="296" r:id="rId29"/>
    <p:sldId id="297" r:id="rId30"/>
    <p:sldId id="298" r:id="rId31"/>
    <p:sldId id="299" r:id="rId32"/>
    <p:sldId id="300" r:id="rId33"/>
    <p:sldId id="301" r:id="rId34"/>
    <p:sldId id="303" r:id="rId35"/>
    <p:sldId id="302" r:id="rId36"/>
    <p:sldId id="304" r:id="rId37"/>
    <p:sldId id="272" r:id="rId38"/>
    <p:sldId id="273"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107" autoAdjust="0"/>
    <p:restoredTop sz="94694" autoAdjust="0"/>
  </p:normalViewPr>
  <p:slideViewPr>
    <p:cSldViewPr>
      <p:cViewPr varScale="1">
        <p:scale>
          <a:sx n="116" d="100"/>
          <a:sy n="116" d="100"/>
        </p:scale>
        <p:origin x="208" y="2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9B1F14-2969-4234-94C2-84FB01E3AC7A}" type="datetimeFigureOut">
              <a:rPr lang="en-AU" smtClean="0"/>
              <a:t>14/1/22</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95789E-32BF-4BCD-9509-3BAE69BCF054}" type="slidenum">
              <a:rPr lang="en-AU" smtClean="0"/>
              <a:t>‹#›</a:t>
            </a:fld>
            <a:endParaRPr lang="en-AU"/>
          </a:p>
        </p:txBody>
      </p:sp>
    </p:spTree>
    <p:extLst>
      <p:ext uri="{BB962C8B-B14F-4D97-AF65-F5344CB8AC3E}">
        <p14:creationId xmlns:p14="http://schemas.microsoft.com/office/powerpoint/2010/main" val="119235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0F0CDB67-B98A-4AC5-929D-81BD9B8E0ED5}"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Kazman,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58521322-EC31-0D49-B0CD-E25813AAD707}"/>
              </a:ext>
            </a:extLst>
          </p:cNvPr>
          <p:cNvPicPr>
            <a:picLocks noChangeAspect="1"/>
          </p:cNvPicPr>
          <p:nvPr userDrawn="1"/>
        </p:nvPicPr>
        <p:blipFill>
          <a:blip r:embed="rId2"/>
          <a:stretch>
            <a:fillRect/>
          </a:stretch>
        </p:blipFill>
        <p:spPr>
          <a:xfrm>
            <a:off x="0" y="0"/>
            <a:ext cx="1619672" cy="2075058"/>
          </a:xfrm>
          <a:prstGeom prst="rect">
            <a:avLst/>
          </a:prstGeom>
        </p:spPr>
      </p:pic>
    </p:spTree>
    <p:extLst>
      <p:ext uri="{BB962C8B-B14F-4D97-AF65-F5344CB8AC3E}">
        <p14:creationId xmlns:p14="http://schemas.microsoft.com/office/powerpoint/2010/main" val="287972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0368C8F9-EC1D-4BA9-A60E-999AFF963F40}"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683115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10"/>
          </p:nvPr>
        </p:nvSpPr>
        <p:spPr/>
        <p:txBody>
          <a:bodyPr/>
          <a:lstStyle/>
          <a:p>
            <a:fld id="{07FB916B-826A-4DC1-AF36-AFE8D11DE3BA}"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9071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p>
            <a:r>
              <a:rPr lang="en-US" dirty="0"/>
              <a:t>Click to edit Master title style</a:t>
            </a:r>
            <a:endParaRPr lang="en-AU"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Footer Placeholder 8"/>
          <p:cNvSpPr>
            <a:spLocks noGrp="1"/>
          </p:cNvSpPr>
          <p:nvPr>
            <p:ph type="ftr" sz="quarter" idx="11"/>
          </p:nvPr>
        </p:nvSpPr>
        <p:spPr>
          <a:xfrm>
            <a:off x="1403648" y="6356350"/>
            <a:ext cx="6336704" cy="365125"/>
          </a:xfrm>
        </p:spPr>
        <p:txBody>
          <a:bodyPr/>
          <a:lstStyle/>
          <a:p>
            <a:r>
              <a:rPr lang="en-AU" dirty="0"/>
              <a:t>© Len Bass, Paul Clements, Rick </a:t>
            </a:r>
            <a:r>
              <a:rPr lang="en-AU" dirty="0" err="1"/>
              <a:t>Kazman</a:t>
            </a:r>
            <a:r>
              <a:rPr lang="en-AU" dirty="0"/>
              <a:t>, distributed under Creative Commons Attribution License</a:t>
            </a:r>
          </a:p>
        </p:txBody>
      </p:sp>
      <p:pic>
        <p:nvPicPr>
          <p:cNvPr id="6" name="Picture 5">
            <a:extLst>
              <a:ext uri="{FF2B5EF4-FFF2-40B4-BE49-F238E27FC236}">
                <a16:creationId xmlns:a16="http://schemas.microsoft.com/office/drawing/2014/main" id="{3624B527-7C3C-974A-81D1-5BD34934439D}"/>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317183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FD9AFD-92D5-4F38-81E5-3FBC268DED4A}"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89F372B8-2D54-2241-9852-8D87D186C25A}"/>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225930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457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AAADA7F1-F5F6-4965-B98A-1EF216FC21E9}"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pic>
        <p:nvPicPr>
          <p:cNvPr id="9" name="Picture 8">
            <a:extLst>
              <a:ext uri="{FF2B5EF4-FFF2-40B4-BE49-F238E27FC236}">
                <a16:creationId xmlns:a16="http://schemas.microsoft.com/office/drawing/2014/main" id="{FC449092-A599-2C4B-853A-8EC2847A0013}"/>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193566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F0D0951D-1B64-4AD7-951D-395C8B37DA62}" type="datetime1">
              <a:rPr lang="en-AU" smtClean="0"/>
              <a:t>14/1/22</a:t>
            </a:fld>
            <a:endParaRPr lang="en-AU"/>
          </a:p>
        </p:txBody>
      </p:sp>
      <p:sp>
        <p:nvSpPr>
          <p:cNvPr id="8" name="Footer Placeholder 7"/>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9" name="Slide Number Placeholder 8"/>
          <p:cNvSpPr>
            <a:spLocks noGrp="1"/>
          </p:cNvSpPr>
          <p:nvPr>
            <p:ph type="sldNum" sz="quarter" idx="12"/>
          </p:nvPr>
        </p:nvSpPr>
        <p:spPr/>
        <p:txBody>
          <a:bodyPr/>
          <a:lstStyle/>
          <a:p>
            <a:fld id="{D0E8C58C-0836-46C6-8F9A-AF87B5CA09C9}" type="slidenum">
              <a:rPr lang="en-AU" smtClean="0"/>
              <a:t>‹#›</a:t>
            </a:fld>
            <a:endParaRPr lang="en-AU"/>
          </a:p>
        </p:txBody>
      </p:sp>
      <p:pic>
        <p:nvPicPr>
          <p:cNvPr id="11" name="Picture 10">
            <a:extLst>
              <a:ext uri="{FF2B5EF4-FFF2-40B4-BE49-F238E27FC236}">
                <a16:creationId xmlns:a16="http://schemas.microsoft.com/office/drawing/2014/main" id="{611F60AE-E88C-8B42-B405-EAC97D27D77E}"/>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132745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3054D5B1-B0B7-4FEE-A636-82BBB8DC2F24}" type="datetime1">
              <a:rPr lang="en-AU" smtClean="0"/>
              <a:t>14/1/22</a:t>
            </a:fld>
            <a:endParaRPr lang="en-AU"/>
          </a:p>
        </p:txBody>
      </p:sp>
      <p:sp>
        <p:nvSpPr>
          <p:cNvPr id="4" name="Footer Placeholder 3"/>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5" name="Slide Number Placeholder 4"/>
          <p:cNvSpPr>
            <a:spLocks noGrp="1"/>
          </p:cNvSpPr>
          <p:nvPr>
            <p:ph type="sldNum" sz="quarter" idx="12"/>
          </p:nvPr>
        </p:nvSpPr>
        <p:spPr/>
        <p:txBody>
          <a:bodyPr/>
          <a:lstStyle/>
          <a:p>
            <a:fld id="{D0E8C58C-0836-46C6-8F9A-AF87B5CA09C9}" type="slidenum">
              <a:rPr lang="en-AU" smtClean="0"/>
              <a:t>‹#›</a:t>
            </a:fld>
            <a:endParaRPr lang="en-AU"/>
          </a:p>
        </p:txBody>
      </p:sp>
      <p:pic>
        <p:nvPicPr>
          <p:cNvPr id="7" name="Picture 6">
            <a:extLst>
              <a:ext uri="{FF2B5EF4-FFF2-40B4-BE49-F238E27FC236}">
                <a16:creationId xmlns:a16="http://schemas.microsoft.com/office/drawing/2014/main" id="{F2BEEDD7-E361-CE44-B05E-D2EA08857301}"/>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3795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3E332-3D0B-4932-A3B1-41A6E16690E0}" type="datetime1">
              <a:rPr lang="en-AU" smtClean="0"/>
              <a:t>14/1/22</a:t>
            </a:fld>
            <a:endParaRPr lang="en-AU"/>
          </a:p>
        </p:txBody>
      </p:sp>
      <p:sp>
        <p:nvSpPr>
          <p:cNvPr id="3" name="Footer Placeholder 2"/>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4" name="Slide Number Placeholder 3"/>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6675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5EB9C4-EF48-4255-A3A3-972222EC13E9}"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500744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3C94F8-BF1B-412F-A811-124AF48AB6BD}"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99041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8098"/>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p:cNvSpPr>
            <a:spLocks noGrp="1"/>
          </p:cNvSpPr>
          <p:nvPr>
            <p:ph type="body" idx="1"/>
          </p:nvPr>
        </p:nvSpPr>
        <p:spPr>
          <a:xfrm>
            <a:off x="457200" y="1268760"/>
            <a:ext cx="8229600" cy="48574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C3DB84-98FB-4B92-9E59-12D7CC27F3EE}" type="datetime1">
              <a:rPr lang="en-AU" smtClean="0"/>
              <a:t>14/1/22</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dirty="0"/>
              <a:t>© Len Bass</a:t>
            </a:r>
            <a:r>
              <a:rPr lang="en-AU"/>
              <a:t>, Paul </a:t>
            </a:r>
            <a:r>
              <a:rPr lang="en-AU" dirty="0"/>
              <a:t>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E8C58C-0836-46C6-8F9A-AF87B5CA09C9}" type="slidenum">
              <a:rPr lang="en-AU" smtClean="0"/>
              <a:t>‹#›</a:t>
            </a:fld>
            <a:endParaRPr lang="en-AU"/>
          </a:p>
        </p:txBody>
      </p:sp>
    </p:spTree>
    <p:extLst>
      <p:ext uri="{BB962C8B-B14F-4D97-AF65-F5344CB8AC3E}">
        <p14:creationId xmlns:p14="http://schemas.microsoft.com/office/powerpoint/2010/main" val="3701178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Chapter 4: Availability</a:t>
            </a:r>
          </a:p>
        </p:txBody>
      </p:sp>
      <p:sp>
        <p:nvSpPr>
          <p:cNvPr id="3" name="Subtitle 2"/>
          <p:cNvSpPr>
            <a:spLocks noGrp="1"/>
          </p:cNvSpPr>
          <p:nvPr>
            <p:ph type="subTitle" idx="1"/>
          </p:nvPr>
        </p:nvSpPr>
        <p:spPr/>
        <p:txBody>
          <a:bodyPr>
            <a:normAutofit fontScale="92500" lnSpcReduction="10000"/>
          </a:bodyPr>
          <a:lstStyle/>
          <a:p>
            <a:r>
              <a:rPr lang="en-US" i="1" dirty="0"/>
              <a:t>Technology does not always rhyme with perfection and reliability. Far from it in reality! </a:t>
            </a:r>
            <a:br>
              <a:rPr lang="en-US" i="1" dirty="0"/>
            </a:br>
            <a:r>
              <a:rPr lang="en-US" dirty="0"/>
              <a:t>—Jean-Michel </a:t>
            </a:r>
            <a:r>
              <a:rPr lang="en-US" dirty="0" err="1"/>
              <a:t>Jarre</a:t>
            </a:r>
            <a:r>
              <a:rPr lang="en-US" dirty="0"/>
              <a:t> </a:t>
            </a:r>
          </a:p>
          <a:p>
            <a:endParaRPr lang="en-AU"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763539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Sample Concrete Availability Scenario</a:t>
            </a:r>
          </a:p>
        </p:txBody>
      </p:sp>
      <p:sp>
        <p:nvSpPr>
          <p:cNvPr id="3" name="Content Placeholder 2"/>
          <p:cNvSpPr>
            <a:spLocks noGrp="1"/>
          </p:cNvSpPr>
          <p:nvPr>
            <p:ph idx="1"/>
          </p:nvPr>
        </p:nvSpPr>
        <p:spPr/>
        <p:txBody>
          <a:bodyPr/>
          <a:lstStyle/>
          <a:p>
            <a:r>
              <a:rPr lang="en-US" i="1" dirty="0"/>
              <a:t>A server in a server farm fails during normal operation, and the system informs the operator and continues to operate with no downtime</a:t>
            </a:r>
            <a:r>
              <a:rPr lang="en-US" dirty="0"/>
              <a:t>.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470384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Sample Concrete Availability Scenario</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7" name="Picture 6">
            <a:extLst>
              <a:ext uri="{FF2B5EF4-FFF2-40B4-BE49-F238E27FC236}">
                <a16:creationId xmlns:a16="http://schemas.microsoft.com/office/drawing/2014/main" id="{4D97BB5B-648F-D74C-833D-D78F0759F8A0}"/>
              </a:ext>
            </a:extLst>
          </p:cNvPr>
          <p:cNvPicPr>
            <a:picLocks noChangeAspect="1"/>
          </p:cNvPicPr>
          <p:nvPr/>
        </p:nvPicPr>
        <p:blipFill>
          <a:blip r:embed="rId2"/>
          <a:stretch>
            <a:fillRect/>
          </a:stretch>
        </p:blipFill>
        <p:spPr>
          <a:xfrm>
            <a:off x="0" y="1763138"/>
            <a:ext cx="9144000" cy="3331723"/>
          </a:xfrm>
          <a:prstGeom prst="rect">
            <a:avLst/>
          </a:prstGeom>
        </p:spPr>
      </p:pic>
    </p:spTree>
    <p:extLst>
      <p:ext uri="{BB962C8B-B14F-4D97-AF65-F5344CB8AC3E}">
        <p14:creationId xmlns:p14="http://schemas.microsoft.com/office/powerpoint/2010/main" val="1129402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Availability Tactics</a:t>
            </a:r>
          </a:p>
        </p:txBody>
      </p:sp>
      <p:sp>
        <p:nvSpPr>
          <p:cNvPr id="3" name="Content Placeholder 2"/>
          <p:cNvSpPr>
            <a:spLocks noGrp="1"/>
          </p:cNvSpPr>
          <p:nvPr>
            <p:ph idx="1"/>
          </p:nvPr>
        </p:nvSpPr>
        <p:spPr/>
        <p:txBody>
          <a:bodyPr>
            <a:normAutofit fontScale="92500" lnSpcReduction="20000"/>
          </a:bodyPr>
          <a:lstStyle/>
          <a:p>
            <a:r>
              <a:rPr lang="en-US" dirty="0"/>
              <a:t>A failure occurs when the system no longer delivers a service consistent with its specification</a:t>
            </a:r>
          </a:p>
          <a:p>
            <a:pPr lvl="1"/>
            <a:r>
              <a:rPr lang="en-US" dirty="0"/>
              <a:t>this failure is observable by the system’s actors. </a:t>
            </a:r>
          </a:p>
          <a:p>
            <a:r>
              <a:rPr lang="en-US" dirty="0"/>
              <a:t>A fault (or combination of faults) has the potential to cause a failure. </a:t>
            </a:r>
          </a:p>
          <a:p>
            <a:r>
              <a:rPr lang="en-US" dirty="0"/>
              <a:t>Availability tactics enable a system to endure faults so that services remain compliant with their specifications. </a:t>
            </a:r>
          </a:p>
          <a:p>
            <a:r>
              <a:rPr lang="en-US" dirty="0"/>
              <a:t>The tactics keep faults from becoming failures or at least bound the effects of the fault and make repair possible. </a:t>
            </a:r>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778358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Availability Tactics</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3" name="Picture 2">
            <a:extLst>
              <a:ext uri="{FF2B5EF4-FFF2-40B4-BE49-F238E27FC236}">
                <a16:creationId xmlns:a16="http://schemas.microsoft.com/office/drawing/2014/main" id="{ADEB26FB-D0A1-254F-8AD5-63662344920F}"/>
              </a:ext>
            </a:extLst>
          </p:cNvPr>
          <p:cNvPicPr>
            <a:picLocks noChangeAspect="1"/>
          </p:cNvPicPr>
          <p:nvPr/>
        </p:nvPicPr>
        <p:blipFill>
          <a:blip r:embed="rId2"/>
          <a:stretch>
            <a:fillRect/>
          </a:stretch>
        </p:blipFill>
        <p:spPr>
          <a:xfrm>
            <a:off x="1695450" y="1898650"/>
            <a:ext cx="5753100" cy="3060700"/>
          </a:xfrm>
          <a:prstGeom prst="rect">
            <a:avLst/>
          </a:prstGeom>
        </p:spPr>
      </p:pic>
    </p:spTree>
    <p:extLst>
      <p:ext uri="{BB962C8B-B14F-4D97-AF65-F5344CB8AC3E}">
        <p14:creationId xmlns:p14="http://schemas.microsoft.com/office/powerpoint/2010/main" val="204298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Availability Tactics</a:t>
            </a:r>
          </a:p>
        </p:txBody>
      </p:sp>
      <p:sp>
        <p:nvSpPr>
          <p:cNvPr id="4" name="Footer Placeholder 3"/>
          <p:cNvSpPr>
            <a:spLocks noGrp="1"/>
          </p:cNvSpPr>
          <p:nvPr>
            <p:ph type="ftr" sz="quarter" idx="11"/>
          </p:nvPr>
        </p:nvSpPr>
        <p:spPr>
          <a:xfrm>
            <a:off x="1403648" y="6448251"/>
            <a:ext cx="6336704" cy="365125"/>
          </a:xfrm>
        </p:spPr>
        <p:txBody>
          <a:bodyPr/>
          <a:lstStyle/>
          <a:p>
            <a:r>
              <a:rPr lang="en-AU" dirty="0"/>
              <a:t>© Len Bass, Paul Clements, Rick Kazman, distributed under Creative Commons Attribution License</a:t>
            </a:r>
          </a:p>
        </p:txBody>
      </p:sp>
      <p:pic>
        <p:nvPicPr>
          <p:cNvPr id="3" name="Picture 2">
            <a:extLst>
              <a:ext uri="{FF2B5EF4-FFF2-40B4-BE49-F238E27FC236}">
                <a16:creationId xmlns:a16="http://schemas.microsoft.com/office/drawing/2014/main" id="{D917B5AA-0DB4-604F-958F-9C2E54F27417}"/>
              </a:ext>
            </a:extLst>
          </p:cNvPr>
          <p:cNvPicPr>
            <a:picLocks noChangeAspect="1"/>
          </p:cNvPicPr>
          <p:nvPr/>
        </p:nvPicPr>
        <p:blipFill>
          <a:blip r:embed="rId2"/>
          <a:stretch>
            <a:fillRect/>
          </a:stretch>
        </p:blipFill>
        <p:spPr>
          <a:xfrm>
            <a:off x="971600" y="1124744"/>
            <a:ext cx="7992888" cy="5736127"/>
          </a:xfrm>
          <a:prstGeom prst="rect">
            <a:avLst/>
          </a:prstGeom>
        </p:spPr>
      </p:pic>
    </p:spTree>
    <p:extLst>
      <p:ext uri="{BB962C8B-B14F-4D97-AF65-F5344CB8AC3E}">
        <p14:creationId xmlns:p14="http://schemas.microsoft.com/office/powerpoint/2010/main" val="4266928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Detect Faults</a:t>
            </a:r>
          </a:p>
        </p:txBody>
      </p:sp>
      <p:sp>
        <p:nvSpPr>
          <p:cNvPr id="3" name="Content Placeholder 2"/>
          <p:cNvSpPr>
            <a:spLocks noGrp="1"/>
          </p:cNvSpPr>
          <p:nvPr>
            <p:ph idx="1"/>
          </p:nvPr>
        </p:nvSpPr>
        <p:spPr/>
        <p:txBody>
          <a:bodyPr>
            <a:normAutofit fontScale="92500" lnSpcReduction="10000"/>
          </a:bodyPr>
          <a:lstStyle/>
          <a:p>
            <a:r>
              <a:rPr lang="en-US" dirty="0"/>
              <a:t>Ping/echo: asynchronous request/response message pair exchanged between nodes, used to determine reachability and the round-trip delay through the associated network path. </a:t>
            </a:r>
          </a:p>
          <a:p>
            <a:r>
              <a:rPr lang="en-US" dirty="0"/>
              <a:t>Monitor: a component used to monitor the state of health of other parts of the system. A system monitor can detect failure or congestion in the network or other shared resources, such as from a denial-of-service attack. </a:t>
            </a:r>
          </a:p>
          <a:p>
            <a:r>
              <a:rPr lang="en-US" dirty="0"/>
              <a:t>Heartbeat: a periodic message exchange between a system monitor and a process being monitored.</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711429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Detect Faults</a:t>
            </a:r>
          </a:p>
        </p:txBody>
      </p:sp>
      <p:sp>
        <p:nvSpPr>
          <p:cNvPr id="3" name="Content Placeholder 2"/>
          <p:cNvSpPr>
            <a:spLocks noGrp="1"/>
          </p:cNvSpPr>
          <p:nvPr>
            <p:ph idx="1"/>
          </p:nvPr>
        </p:nvSpPr>
        <p:spPr>
          <a:xfrm>
            <a:off x="457200" y="1235893"/>
            <a:ext cx="8229600" cy="4857403"/>
          </a:xfrm>
        </p:spPr>
        <p:txBody>
          <a:bodyPr>
            <a:normAutofit fontScale="92500" lnSpcReduction="10000"/>
          </a:bodyPr>
          <a:lstStyle/>
          <a:p>
            <a:r>
              <a:rPr lang="en-US" dirty="0"/>
              <a:t>Timestamp: used to detect incorrect sequences of events, primarily in distributed message-passing systems. </a:t>
            </a:r>
          </a:p>
          <a:p>
            <a:r>
              <a:rPr lang="en-US" dirty="0"/>
              <a:t>Sanity Checking: checks the validity or reasonableness of a component’s operations or outputs; typically based on a knowledge of the internal design, the state of the system, or the nature of the information under scrutiny. </a:t>
            </a:r>
          </a:p>
          <a:p>
            <a:r>
              <a:rPr lang="en-US" dirty="0"/>
              <a:t>Condition Monitoring: checking conditions in a process or device, or validating assumptions made during the design.</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601889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Detect Faults</a:t>
            </a:r>
          </a:p>
        </p:txBody>
      </p:sp>
      <p:sp>
        <p:nvSpPr>
          <p:cNvPr id="3" name="Content Placeholder 2"/>
          <p:cNvSpPr>
            <a:spLocks noGrp="1"/>
          </p:cNvSpPr>
          <p:nvPr>
            <p:ph idx="1"/>
          </p:nvPr>
        </p:nvSpPr>
        <p:spPr/>
        <p:txBody>
          <a:bodyPr>
            <a:normAutofit lnSpcReduction="10000"/>
          </a:bodyPr>
          <a:lstStyle/>
          <a:p>
            <a:r>
              <a:rPr lang="en-US" dirty="0"/>
              <a:t>Voting: to check that replicated components are producing the same results. Comes in various flavors: replication, functional redundancy, analytic redundancy.</a:t>
            </a:r>
          </a:p>
          <a:p>
            <a:r>
              <a:rPr lang="en-US" dirty="0"/>
              <a:t>Exception Detection: detection of a system condition that alters the normal flow of execution, e.g. system exception, parameter fence, parameter typing, timeout.</a:t>
            </a:r>
          </a:p>
          <a:p>
            <a:r>
              <a:rPr lang="en-US" dirty="0"/>
              <a:t>Self-test: procedure for a component to test itself for correct operation.</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75239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Recover from Faults </a:t>
            </a:r>
            <a:br>
              <a:rPr lang="en-US" dirty="0"/>
            </a:br>
            <a:r>
              <a:rPr lang="en-US" dirty="0"/>
              <a:t>(Preparation &amp; Repair)</a:t>
            </a:r>
          </a:p>
        </p:txBody>
      </p:sp>
      <p:sp>
        <p:nvSpPr>
          <p:cNvPr id="3" name="Content Placeholder 2"/>
          <p:cNvSpPr>
            <a:spLocks noGrp="1"/>
          </p:cNvSpPr>
          <p:nvPr>
            <p:ph idx="1"/>
          </p:nvPr>
        </p:nvSpPr>
        <p:spPr/>
        <p:txBody>
          <a:bodyPr>
            <a:normAutofit/>
          </a:bodyPr>
          <a:lstStyle/>
          <a:p>
            <a:r>
              <a:rPr lang="en-US" i="1" dirty="0"/>
              <a:t>Redundant spare. </a:t>
            </a:r>
            <a:r>
              <a:rPr lang="en-US" dirty="0"/>
              <a:t>This tactic refers to a configuration in which one or more duplicate components can step in and take over the work if the primary component fails. </a:t>
            </a:r>
          </a:p>
          <a:p>
            <a:pPr lvl="1"/>
            <a:r>
              <a:rPr lang="en-US" dirty="0"/>
              <a:t>This tactic is at the heart of the hot spare, warm spare, and cold spare patterns, which differ primarily in how up-to-date the backup component is at the time of its takeover. </a:t>
            </a:r>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987263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Recover from Faults </a:t>
            </a:r>
            <a:br>
              <a:rPr lang="en-US" dirty="0"/>
            </a:br>
            <a:r>
              <a:rPr lang="en-US" dirty="0"/>
              <a:t>(Preparation &amp; Repair)</a:t>
            </a:r>
          </a:p>
        </p:txBody>
      </p:sp>
      <p:sp>
        <p:nvSpPr>
          <p:cNvPr id="3" name="Content Placeholder 2"/>
          <p:cNvSpPr>
            <a:spLocks noGrp="1"/>
          </p:cNvSpPr>
          <p:nvPr>
            <p:ph idx="1"/>
          </p:nvPr>
        </p:nvSpPr>
        <p:spPr/>
        <p:txBody>
          <a:bodyPr>
            <a:normAutofit/>
          </a:bodyPr>
          <a:lstStyle/>
          <a:p>
            <a:pPr>
              <a:lnSpc>
                <a:spcPct val="90000"/>
              </a:lnSpc>
            </a:pPr>
            <a:r>
              <a:rPr lang="en-US" dirty="0"/>
              <a:t>Exception Handling: dealing with the exception by reporting it or handling it, potentially masking the fault by correcting the cause of the exception and retrying.</a:t>
            </a:r>
          </a:p>
          <a:p>
            <a:pPr>
              <a:lnSpc>
                <a:spcPct val="90000"/>
              </a:lnSpc>
            </a:pPr>
            <a:r>
              <a:rPr lang="en-US" dirty="0"/>
              <a:t>Rollback: revert to a previous known good state, referred to as the “rollback line”.</a:t>
            </a:r>
          </a:p>
          <a:p>
            <a:pPr>
              <a:lnSpc>
                <a:spcPct val="90000"/>
              </a:lnSpc>
            </a:pPr>
            <a:r>
              <a:rPr lang="en-US" dirty="0"/>
              <a:t>Software Upgrade: in-service upgrades to executable code images in a non-service-affecting manner.</a:t>
            </a:r>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795885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Chapter Outline</a:t>
            </a:r>
          </a:p>
        </p:txBody>
      </p:sp>
      <p:sp>
        <p:nvSpPr>
          <p:cNvPr id="3" name="Content Placeholder 2"/>
          <p:cNvSpPr>
            <a:spLocks noGrp="1"/>
          </p:cNvSpPr>
          <p:nvPr>
            <p:ph idx="1"/>
          </p:nvPr>
        </p:nvSpPr>
        <p:spPr/>
        <p:txBody>
          <a:bodyPr/>
          <a:lstStyle/>
          <a:p>
            <a:r>
              <a:rPr lang="en-US" sz="3200" b="0" i="0" u="none" strike="noStrike" kern="1200" baseline="0" dirty="0">
                <a:solidFill>
                  <a:schemeClr val="tx1"/>
                </a:solidFill>
                <a:latin typeface="+mn-lt"/>
                <a:ea typeface="+mn-ea"/>
                <a:cs typeface="+mn-cs"/>
              </a:rPr>
              <a:t>What is Availability?</a:t>
            </a:r>
          </a:p>
          <a:p>
            <a:r>
              <a:rPr lang="en-US" sz="3200" b="0" i="0" u="none" strike="noStrike" kern="1200" baseline="0" dirty="0">
                <a:solidFill>
                  <a:schemeClr val="tx1"/>
                </a:solidFill>
                <a:latin typeface="+mn-lt"/>
                <a:ea typeface="+mn-ea"/>
                <a:cs typeface="+mn-cs"/>
              </a:rPr>
              <a:t>Availability General Scenario</a:t>
            </a:r>
          </a:p>
          <a:p>
            <a:r>
              <a:rPr lang="en-US" sz="3200" b="0" i="0" u="none" strike="noStrike" kern="1200" baseline="0" dirty="0">
                <a:solidFill>
                  <a:schemeClr val="tx1"/>
                </a:solidFill>
                <a:latin typeface="+mn-lt"/>
                <a:ea typeface="+mn-ea"/>
                <a:cs typeface="+mn-cs"/>
              </a:rPr>
              <a:t>Tactics for Availability</a:t>
            </a:r>
          </a:p>
          <a:p>
            <a:r>
              <a:rPr lang="en-US" dirty="0"/>
              <a:t>Tactics-Based Questionnaire for Availability </a:t>
            </a:r>
          </a:p>
          <a:p>
            <a:r>
              <a:rPr lang="en-US" dirty="0"/>
              <a:t>Patterns for Availability</a:t>
            </a:r>
          </a:p>
          <a:p>
            <a:r>
              <a:rPr lang="en-US" sz="3200" b="0" i="0" u="none" strike="noStrike" kern="1200" baseline="0" dirty="0">
                <a:solidFill>
                  <a:schemeClr val="tx1"/>
                </a:solidFill>
                <a:latin typeface="+mn-lt"/>
                <a:ea typeface="+mn-ea"/>
                <a:cs typeface="+mn-cs"/>
              </a:rPr>
              <a:t>Summary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96686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Recover from Faults </a:t>
            </a:r>
            <a:br>
              <a:rPr lang="en-US" dirty="0"/>
            </a:br>
            <a:r>
              <a:rPr lang="en-US" dirty="0"/>
              <a:t>(Preparation &amp; Repair)</a:t>
            </a:r>
          </a:p>
        </p:txBody>
      </p:sp>
      <p:sp>
        <p:nvSpPr>
          <p:cNvPr id="3" name="Content Placeholder 2"/>
          <p:cNvSpPr>
            <a:spLocks noGrp="1"/>
          </p:cNvSpPr>
          <p:nvPr>
            <p:ph idx="1"/>
          </p:nvPr>
        </p:nvSpPr>
        <p:spPr/>
        <p:txBody>
          <a:bodyPr>
            <a:normAutofit fontScale="92500" lnSpcReduction="20000"/>
          </a:bodyPr>
          <a:lstStyle/>
          <a:p>
            <a:r>
              <a:rPr lang="en-US" dirty="0"/>
              <a:t>Retry: where a failure is transient retrying the operation may lead to success.</a:t>
            </a:r>
          </a:p>
          <a:p>
            <a:r>
              <a:rPr lang="en-US" dirty="0"/>
              <a:t>Ignore Faulty Behavior: ignoring messages sent from a source when it is determined that those messages are spurious.</a:t>
            </a:r>
          </a:p>
          <a:p>
            <a:r>
              <a:rPr lang="en-US" dirty="0"/>
              <a:t>Graceful Degradation: maintains the most critical system functions in the presence of component failures, dropping less critical functions.</a:t>
            </a:r>
          </a:p>
          <a:p>
            <a:r>
              <a:rPr lang="en-US" dirty="0"/>
              <a:t>Reconfiguration: reassigning responsibilities to the resources left functioning, while maintaining as much functionality as possible.</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07878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Recover from Faults </a:t>
            </a:r>
            <a:br>
              <a:rPr lang="en-US" dirty="0"/>
            </a:br>
            <a:r>
              <a:rPr lang="en-US" dirty="0"/>
              <a:t>(Reintroduction)</a:t>
            </a:r>
          </a:p>
        </p:txBody>
      </p:sp>
      <p:sp>
        <p:nvSpPr>
          <p:cNvPr id="3" name="Content Placeholder 2"/>
          <p:cNvSpPr>
            <a:spLocks noGrp="1"/>
          </p:cNvSpPr>
          <p:nvPr>
            <p:ph idx="1"/>
          </p:nvPr>
        </p:nvSpPr>
        <p:spPr/>
        <p:txBody>
          <a:bodyPr>
            <a:noAutofit/>
          </a:bodyPr>
          <a:lstStyle/>
          <a:p>
            <a:r>
              <a:rPr lang="en-US" sz="2400" dirty="0"/>
              <a:t>Shadow: operating a previously failed or in-service upgraded component in a “shadow mode” for a predefined time prior to reverting the component back to an active role.</a:t>
            </a:r>
          </a:p>
          <a:p>
            <a:r>
              <a:rPr lang="en-US" sz="2400" dirty="0"/>
              <a:t>State Resynchronization: partner to active redundancy and passive redundancy where state information is sent from active to standby components.</a:t>
            </a:r>
          </a:p>
          <a:p>
            <a:r>
              <a:rPr lang="en-US" sz="2400" dirty="0"/>
              <a:t>Escalating Restart: recover from faults by varying the granularity of the component(s) restarted and minimizing the level of service affected.</a:t>
            </a:r>
          </a:p>
          <a:p>
            <a:r>
              <a:rPr lang="en-US" sz="2400" dirty="0"/>
              <a:t>Non-stop Forwarding: functionality is split into supervisory and data. If a supervisor fails, a router continues forwarding packets along known routes while protocol information is recovered and validated.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120267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Prevent Faults</a:t>
            </a:r>
          </a:p>
        </p:txBody>
      </p:sp>
      <p:sp>
        <p:nvSpPr>
          <p:cNvPr id="3" name="Content Placeholder 2"/>
          <p:cNvSpPr>
            <a:spLocks noGrp="1"/>
          </p:cNvSpPr>
          <p:nvPr>
            <p:ph idx="1"/>
          </p:nvPr>
        </p:nvSpPr>
        <p:spPr/>
        <p:txBody>
          <a:bodyPr>
            <a:normAutofit fontScale="85000" lnSpcReduction="10000"/>
          </a:bodyPr>
          <a:lstStyle/>
          <a:p>
            <a:r>
              <a:rPr lang="en-US" dirty="0"/>
              <a:t>Removal From Service: temporarily placing a system component in an out-of-service state for the purpose of mitigating potential system failures </a:t>
            </a:r>
          </a:p>
          <a:p>
            <a:r>
              <a:rPr lang="en-US" dirty="0"/>
              <a:t>Transactions: bundling state updates so that asynchronous messages exchanged between distributed components are </a:t>
            </a:r>
            <a:r>
              <a:rPr lang="en-US" i="1" dirty="0"/>
              <a:t>atomic</a:t>
            </a:r>
            <a:r>
              <a:rPr lang="en-US" dirty="0"/>
              <a:t>, </a:t>
            </a:r>
            <a:r>
              <a:rPr lang="en-US" i="1" dirty="0"/>
              <a:t>consistent</a:t>
            </a:r>
            <a:r>
              <a:rPr lang="en-US" dirty="0"/>
              <a:t>, </a:t>
            </a:r>
            <a:r>
              <a:rPr lang="en-US" i="1" dirty="0"/>
              <a:t>isolated</a:t>
            </a:r>
            <a:r>
              <a:rPr lang="en-US" dirty="0"/>
              <a:t>, and </a:t>
            </a:r>
            <a:r>
              <a:rPr lang="en-US" i="1" dirty="0"/>
              <a:t>durable</a:t>
            </a:r>
            <a:r>
              <a:rPr lang="en-US" dirty="0"/>
              <a:t>. </a:t>
            </a:r>
          </a:p>
          <a:p>
            <a:r>
              <a:rPr lang="en-US" dirty="0"/>
              <a:t>Predictive Model: monitor the state of health of a process to ensure that the system is operating within nominal parameters; take corrective action when conditions are detected that are predictive of likely future faults.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53121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Prevent Faults</a:t>
            </a:r>
          </a:p>
        </p:txBody>
      </p:sp>
      <p:sp>
        <p:nvSpPr>
          <p:cNvPr id="3" name="Content Placeholder 2"/>
          <p:cNvSpPr>
            <a:spLocks noGrp="1"/>
          </p:cNvSpPr>
          <p:nvPr>
            <p:ph idx="1"/>
          </p:nvPr>
        </p:nvSpPr>
        <p:spPr/>
        <p:txBody>
          <a:bodyPr/>
          <a:lstStyle/>
          <a:p>
            <a:r>
              <a:rPr lang="en-US" dirty="0"/>
              <a:t>Exception Prevention: preventing system exceptions from occurring by masking a fault, or preventing it via smart pointers, abstract data types, wrappers.</a:t>
            </a:r>
          </a:p>
          <a:p>
            <a:r>
              <a:rPr lang="en-US" dirty="0"/>
              <a:t>Increase Competence Set: designing a component to handle more cases—faults—as part of its normal operation.</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668490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Availability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C44EA3EC-FC18-D545-8761-FB760FEA8DE2}"/>
              </a:ext>
            </a:extLst>
          </p:cNvPr>
          <p:cNvPicPr>
            <a:picLocks noChangeAspect="1"/>
          </p:cNvPicPr>
          <p:nvPr/>
        </p:nvPicPr>
        <p:blipFill rotWithShape="1">
          <a:blip r:embed="rId2"/>
          <a:srcRect b="-20"/>
          <a:stretch/>
        </p:blipFill>
        <p:spPr>
          <a:xfrm>
            <a:off x="1686935" y="1196752"/>
            <a:ext cx="5768996" cy="5661248"/>
          </a:xfrm>
          <a:prstGeom prst="rect">
            <a:avLst/>
          </a:prstGeom>
        </p:spPr>
      </p:pic>
    </p:spTree>
    <p:extLst>
      <p:ext uri="{BB962C8B-B14F-4D97-AF65-F5344CB8AC3E}">
        <p14:creationId xmlns:p14="http://schemas.microsoft.com/office/powerpoint/2010/main" val="1463965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Availability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F41D4CCE-7759-FC46-B6A7-462A52B16090}"/>
              </a:ext>
            </a:extLst>
          </p:cNvPr>
          <p:cNvPicPr>
            <a:picLocks noChangeAspect="1"/>
          </p:cNvPicPr>
          <p:nvPr/>
        </p:nvPicPr>
        <p:blipFill>
          <a:blip r:embed="rId2"/>
          <a:stretch>
            <a:fillRect/>
          </a:stretch>
        </p:blipFill>
        <p:spPr>
          <a:xfrm>
            <a:off x="1787043" y="1268760"/>
            <a:ext cx="5569913" cy="5589240"/>
          </a:xfrm>
          <a:prstGeom prst="rect">
            <a:avLst/>
          </a:prstGeom>
        </p:spPr>
      </p:pic>
    </p:spTree>
    <p:extLst>
      <p:ext uri="{BB962C8B-B14F-4D97-AF65-F5344CB8AC3E}">
        <p14:creationId xmlns:p14="http://schemas.microsoft.com/office/powerpoint/2010/main" val="4154983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Availability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3" name="Picture 2">
            <a:extLst>
              <a:ext uri="{FF2B5EF4-FFF2-40B4-BE49-F238E27FC236}">
                <a16:creationId xmlns:a16="http://schemas.microsoft.com/office/drawing/2014/main" id="{01E302BF-AD8A-DD47-9A4A-675E767DC930}"/>
              </a:ext>
            </a:extLst>
          </p:cNvPr>
          <p:cNvPicPr>
            <a:picLocks noChangeAspect="1"/>
          </p:cNvPicPr>
          <p:nvPr/>
        </p:nvPicPr>
        <p:blipFill>
          <a:blip r:embed="rId2"/>
          <a:stretch>
            <a:fillRect/>
          </a:stretch>
        </p:blipFill>
        <p:spPr>
          <a:xfrm>
            <a:off x="1758645" y="1268760"/>
            <a:ext cx="5626710" cy="5589240"/>
          </a:xfrm>
          <a:prstGeom prst="rect">
            <a:avLst/>
          </a:prstGeom>
        </p:spPr>
      </p:pic>
    </p:spTree>
    <p:extLst>
      <p:ext uri="{BB962C8B-B14F-4D97-AF65-F5344CB8AC3E}">
        <p14:creationId xmlns:p14="http://schemas.microsoft.com/office/powerpoint/2010/main" val="3393503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ABBF-D34E-664E-AFE1-5C0D79E076ED}"/>
              </a:ext>
            </a:extLst>
          </p:cNvPr>
          <p:cNvSpPr>
            <a:spLocks noGrp="1"/>
          </p:cNvSpPr>
          <p:nvPr>
            <p:ph type="title"/>
          </p:nvPr>
        </p:nvSpPr>
        <p:spPr/>
        <p:txBody>
          <a:bodyPr/>
          <a:lstStyle/>
          <a:p>
            <a:r>
              <a:rPr lang="en-US" dirty="0"/>
              <a:t>Patterns for Availability</a:t>
            </a:r>
          </a:p>
        </p:txBody>
      </p:sp>
      <p:sp>
        <p:nvSpPr>
          <p:cNvPr id="3" name="Content Placeholder 2">
            <a:extLst>
              <a:ext uri="{FF2B5EF4-FFF2-40B4-BE49-F238E27FC236}">
                <a16:creationId xmlns:a16="http://schemas.microsoft.com/office/drawing/2014/main" id="{4916FF96-5708-C04F-9307-CC8108EE0049}"/>
              </a:ext>
            </a:extLst>
          </p:cNvPr>
          <p:cNvSpPr>
            <a:spLocks noGrp="1"/>
          </p:cNvSpPr>
          <p:nvPr>
            <p:ph idx="1"/>
          </p:nvPr>
        </p:nvSpPr>
        <p:spPr/>
        <p:txBody>
          <a:bodyPr>
            <a:normAutofit lnSpcReduction="10000"/>
          </a:bodyPr>
          <a:lstStyle/>
          <a:p>
            <a:pPr fontAlgn="auto"/>
            <a:r>
              <a:rPr lang="en-US" i="1" dirty="0"/>
              <a:t>Active redundancy (hot spare)</a:t>
            </a:r>
            <a:r>
              <a:rPr lang="en-US" dirty="0"/>
              <a:t>. This refers to a configuration in which all of the nodes in a protection group receive and process identical inputs in parallel, allowing the redundant spare(s) to maintain a synchronous state with the active node(s). </a:t>
            </a:r>
          </a:p>
          <a:p>
            <a:pPr fontAlgn="auto"/>
            <a:r>
              <a:rPr lang="en-US" dirty="0"/>
              <a:t>Because the redundant spare possesses an identical state to the active processor, it can take over from a failed component in a matter of milliseconds. </a:t>
            </a:r>
          </a:p>
        </p:txBody>
      </p:sp>
      <p:sp>
        <p:nvSpPr>
          <p:cNvPr id="4" name="Footer Placeholder 3">
            <a:extLst>
              <a:ext uri="{FF2B5EF4-FFF2-40B4-BE49-F238E27FC236}">
                <a16:creationId xmlns:a16="http://schemas.microsoft.com/office/drawing/2014/main" id="{52C72B7A-F1C2-8C48-8027-D4F0B18F3CCB}"/>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059843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ABBF-D34E-664E-AFE1-5C0D79E076ED}"/>
              </a:ext>
            </a:extLst>
          </p:cNvPr>
          <p:cNvSpPr>
            <a:spLocks noGrp="1"/>
          </p:cNvSpPr>
          <p:nvPr>
            <p:ph type="title"/>
          </p:nvPr>
        </p:nvSpPr>
        <p:spPr/>
        <p:txBody>
          <a:bodyPr>
            <a:normAutofit fontScale="90000"/>
          </a:bodyPr>
          <a:lstStyle/>
          <a:p>
            <a:r>
              <a:rPr lang="en-US" dirty="0"/>
              <a:t>Redundant Spare Patterns for Availability</a:t>
            </a:r>
          </a:p>
        </p:txBody>
      </p:sp>
      <p:sp>
        <p:nvSpPr>
          <p:cNvPr id="3" name="Content Placeholder 2">
            <a:extLst>
              <a:ext uri="{FF2B5EF4-FFF2-40B4-BE49-F238E27FC236}">
                <a16:creationId xmlns:a16="http://schemas.microsoft.com/office/drawing/2014/main" id="{4916FF96-5708-C04F-9307-CC8108EE0049}"/>
              </a:ext>
            </a:extLst>
          </p:cNvPr>
          <p:cNvSpPr>
            <a:spLocks noGrp="1"/>
          </p:cNvSpPr>
          <p:nvPr>
            <p:ph idx="1"/>
          </p:nvPr>
        </p:nvSpPr>
        <p:spPr/>
        <p:txBody>
          <a:bodyPr>
            <a:normAutofit fontScale="92500" lnSpcReduction="20000"/>
          </a:bodyPr>
          <a:lstStyle/>
          <a:p>
            <a:pPr fontAlgn="auto"/>
            <a:r>
              <a:rPr lang="en-US" i="1" dirty="0"/>
              <a:t>Passive redundancy (warm spare)</a:t>
            </a:r>
            <a:r>
              <a:rPr lang="en-US" dirty="0"/>
              <a:t>. Here only the active members of the protection group process input traffic. One of their duties is to provide the redundant spare(s) with periodic state updates. </a:t>
            </a:r>
          </a:p>
          <a:p>
            <a:pPr fontAlgn="auto"/>
            <a:r>
              <a:rPr lang="en-US" dirty="0"/>
              <a:t>Because this state is loosely coupled with the active node(s), the redundant nodes are referred to as warm spares. </a:t>
            </a:r>
          </a:p>
          <a:p>
            <a:pPr fontAlgn="auto"/>
            <a:r>
              <a:rPr lang="en-US" dirty="0"/>
              <a:t>Passive redundancy achieves a balance between the more highly available but more compute-intensive (and expensive) active redundancy pattern and the less available but significantly less complex (and cheaper) cold spare pattern. </a:t>
            </a:r>
          </a:p>
        </p:txBody>
      </p:sp>
      <p:sp>
        <p:nvSpPr>
          <p:cNvPr id="4" name="Footer Placeholder 3">
            <a:extLst>
              <a:ext uri="{FF2B5EF4-FFF2-40B4-BE49-F238E27FC236}">
                <a16:creationId xmlns:a16="http://schemas.microsoft.com/office/drawing/2014/main" id="{52C72B7A-F1C2-8C48-8027-D4F0B18F3CCB}"/>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014443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ABBF-D34E-664E-AFE1-5C0D79E076ED}"/>
              </a:ext>
            </a:extLst>
          </p:cNvPr>
          <p:cNvSpPr>
            <a:spLocks noGrp="1"/>
          </p:cNvSpPr>
          <p:nvPr>
            <p:ph type="title"/>
          </p:nvPr>
        </p:nvSpPr>
        <p:spPr/>
        <p:txBody>
          <a:bodyPr>
            <a:normAutofit fontScale="90000"/>
          </a:bodyPr>
          <a:lstStyle/>
          <a:p>
            <a:r>
              <a:rPr lang="en-US" dirty="0"/>
              <a:t>Redundant Spare Patterns for Availability</a:t>
            </a:r>
          </a:p>
        </p:txBody>
      </p:sp>
      <p:sp>
        <p:nvSpPr>
          <p:cNvPr id="3" name="Content Placeholder 2">
            <a:extLst>
              <a:ext uri="{FF2B5EF4-FFF2-40B4-BE49-F238E27FC236}">
                <a16:creationId xmlns:a16="http://schemas.microsoft.com/office/drawing/2014/main" id="{4916FF96-5708-C04F-9307-CC8108EE0049}"/>
              </a:ext>
            </a:extLst>
          </p:cNvPr>
          <p:cNvSpPr>
            <a:spLocks noGrp="1"/>
          </p:cNvSpPr>
          <p:nvPr>
            <p:ph idx="1"/>
          </p:nvPr>
        </p:nvSpPr>
        <p:spPr/>
        <p:txBody>
          <a:bodyPr>
            <a:normAutofit lnSpcReduction="10000"/>
          </a:bodyPr>
          <a:lstStyle/>
          <a:p>
            <a:pPr fontAlgn="auto"/>
            <a:r>
              <a:rPr lang="en-US" i="1" dirty="0"/>
              <a:t>Spare (cold spare)</a:t>
            </a:r>
            <a:r>
              <a:rPr lang="en-US" dirty="0"/>
              <a:t>. Cold sparing refers to a configuration in which redundant spares remain out of service until a failover occurs, at which point a power-on-reset procedure is initiated on the redundant spare prior to its being placed in service. </a:t>
            </a:r>
          </a:p>
          <a:p>
            <a:pPr fontAlgn="auto"/>
            <a:r>
              <a:rPr lang="en-US" dirty="0"/>
              <a:t>Due to its poor recovery performance, and hence its high mean time to repair, this pattern is poorly suited to systems having high-availability requirements </a:t>
            </a:r>
          </a:p>
        </p:txBody>
      </p:sp>
      <p:sp>
        <p:nvSpPr>
          <p:cNvPr id="4" name="Footer Placeholder 3">
            <a:extLst>
              <a:ext uri="{FF2B5EF4-FFF2-40B4-BE49-F238E27FC236}">
                <a16:creationId xmlns:a16="http://schemas.microsoft.com/office/drawing/2014/main" id="{52C72B7A-F1C2-8C48-8027-D4F0B18F3CCB}"/>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006808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Availability?</a:t>
            </a:r>
          </a:p>
        </p:txBody>
      </p:sp>
      <p:sp>
        <p:nvSpPr>
          <p:cNvPr id="3" name="Content Placeholder 2"/>
          <p:cNvSpPr>
            <a:spLocks noGrp="1"/>
          </p:cNvSpPr>
          <p:nvPr>
            <p:ph idx="1"/>
          </p:nvPr>
        </p:nvSpPr>
        <p:spPr/>
        <p:txBody>
          <a:bodyPr>
            <a:normAutofit fontScale="92500" lnSpcReduction="20000"/>
          </a:bodyPr>
          <a:lstStyle/>
          <a:p>
            <a:r>
              <a:rPr lang="en-US" dirty="0"/>
              <a:t>Availability refers to a property of software that it is there and ready to carry out its task when you need it to be. </a:t>
            </a:r>
          </a:p>
          <a:p>
            <a:r>
              <a:rPr lang="en-US" dirty="0"/>
              <a:t>Availability encompasses the ability of a system to mask or repair </a:t>
            </a:r>
            <a:r>
              <a:rPr lang="en-US" i="1" dirty="0"/>
              <a:t>faults</a:t>
            </a:r>
            <a:r>
              <a:rPr lang="en-US" dirty="0"/>
              <a:t> such that they do not become </a:t>
            </a:r>
            <a:r>
              <a:rPr lang="en-US" i="1" dirty="0"/>
              <a:t>failures</a:t>
            </a:r>
            <a:r>
              <a:rPr lang="en-US" dirty="0"/>
              <a:t>.</a:t>
            </a:r>
          </a:p>
          <a:p>
            <a:r>
              <a:rPr lang="en-US" dirty="0"/>
              <a:t>Availability builds on </a:t>
            </a:r>
            <a:r>
              <a:rPr lang="en-US" i="1" dirty="0"/>
              <a:t>reliability</a:t>
            </a:r>
            <a:r>
              <a:rPr lang="en-US" dirty="0"/>
              <a:t> by adding the notion of recovery (repair). The goal is to minimize service outage time by mitigating faults. </a:t>
            </a:r>
          </a:p>
          <a:p>
            <a:r>
              <a:rPr lang="en-US" dirty="0"/>
              <a:t>The time to repair is the time until the failure is no longer observable. </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138173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96C40-CEA4-0E43-A4C4-F3AC3E3A318B}"/>
              </a:ext>
            </a:extLst>
          </p:cNvPr>
          <p:cNvSpPr>
            <a:spLocks noGrp="1"/>
          </p:cNvSpPr>
          <p:nvPr>
            <p:ph type="title"/>
          </p:nvPr>
        </p:nvSpPr>
        <p:spPr/>
        <p:txBody>
          <a:bodyPr>
            <a:normAutofit fontScale="90000"/>
          </a:bodyPr>
          <a:lstStyle/>
          <a:p>
            <a:r>
              <a:rPr lang="en-US" dirty="0"/>
              <a:t>Benefits of Redundant Spare Patterns</a:t>
            </a:r>
          </a:p>
        </p:txBody>
      </p:sp>
      <p:sp>
        <p:nvSpPr>
          <p:cNvPr id="3" name="Content Placeholder 2">
            <a:extLst>
              <a:ext uri="{FF2B5EF4-FFF2-40B4-BE49-F238E27FC236}">
                <a16:creationId xmlns:a16="http://schemas.microsoft.com/office/drawing/2014/main" id="{43CF1A17-7A7A-3048-8537-87B97653F6D0}"/>
              </a:ext>
            </a:extLst>
          </p:cNvPr>
          <p:cNvSpPr>
            <a:spLocks noGrp="1"/>
          </p:cNvSpPr>
          <p:nvPr>
            <p:ph idx="1"/>
          </p:nvPr>
        </p:nvSpPr>
        <p:spPr/>
        <p:txBody>
          <a:bodyPr/>
          <a:lstStyle/>
          <a:p>
            <a:r>
              <a:rPr lang="en-US" dirty="0"/>
              <a:t>The benefit of a redundant spare is a system that continues to function correctly after only a brief delay in the presence of a failure. </a:t>
            </a:r>
          </a:p>
          <a:p>
            <a:r>
              <a:rPr lang="en-US" dirty="0"/>
              <a:t>The alternative is a system that stops functioning correctly (or altogether) until the failed component is repaired. </a:t>
            </a:r>
          </a:p>
          <a:p>
            <a:r>
              <a:rPr lang="en-US" dirty="0"/>
              <a:t>This could take hours or days. </a:t>
            </a:r>
          </a:p>
          <a:p>
            <a:endParaRPr lang="en-US" dirty="0"/>
          </a:p>
        </p:txBody>
      </p:sp>
      <p:sp>
        <p:nvSpPr>
          <p:cNvPr id="4" name="Footer Placeholder 3">
            <a:extLst>
              <a:ext uri="{FF2B5EF4-FFF2-40B4-BE49-F238E27FC236}">
                <a16:creationId xmlns:a16="http://schemas.microsoft.com/office/drawing/2014/main" id="{082B22CF-A6B9-B34F-9CBB-EF9A1BB96AE1}"/>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641957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96C40-CEA4-0E43-A4C4-F3AC3E3A318B}"/>
              </a:ext>
            </a:extLst>
          </p:cNvPr>
          <p:cNvSpPr>
            <a:spLocks noGrp="1"/>
          </p:cNvSpPr>
          <p:nvPr>
            <p:ph type="title"/>
          </p:nvPr>
        </p:nvSpPr>
        <p:spPr/>
        <p:txBody>
          <a:bodyPr>
            <a:normAutofit fontScale="90000"/>
          </a:bodyPr>
          <a:lstStyle/>
          <a:p>
            <a:r>
              <a:rPr lang="en-US" dirty="0"/>
              <a:t>Tradeoffs in Redundant Spare Patterns</a:t>
            </a:r>
          </a:p>
        </p:txBody>
      </p:sp>
      <p:sp>
        <p:nvSpPr>
          <p:cNvPr id="3" name="Content Placeholder 2">
            <a:extLst>
              <a:ext uri="{FF2B5EF4-FFF2-40B4-BE49-F238E27FC236}">
                <a16:creationId xmlns:a16="http://schemas.microsoft.com/office/drawing/2014/main" id="{43CF1A17-7A7A-3048-8537-87B97653F6D0}"/>
              </a:ext>
            </a:extLst>
          </p:cNvPr>
          <p:cNvSpPr>
            <a:spLocks noGrp="1"/>
          </p:cNvSpPr>
          <p:nvPr>
            <p:ph idx="1"/>
          </p:nvPr>
        </p:nvSpPr>
        <p:spPr/>
        <p:txBody>
          <a:bodyPr/>
          <a:lstStyle/>
          <a:p>
            <a:pPr fontAlgn="auto"/>
            <a:r>
              <a:rPr lang="en-US" dirty="0"/>
              <a:t>The tradeoff with any of these patterns is the additional cost and complexity incurred in providing a spare. </a:t>
            </a:r>
          </a:p>
          <a:p>
            <a:pPr fontAlgn="auto"/>
            <a:r>
              <a:rPr lang="en-US" dirty="0"/>
              <a:t>The tradeoff among the three alternatives is the time to recover from a failure versus the runtime cost incurred to keep a spare up-to-date. </a:t>
            </a:r>
          </a:p>
          <a:p>
            <a:pPr fontAlgn="auto"/>
            <a:r>
              <a:rPr lang="en-US" dirty="0"/>
              <a:t>A hot spare carries the highest cost but leads to the fastest recovery time, for example. </a:t>
            </a:r>
          </a:p>
          <a:p>
            <a:endParaRPr lang="en-US" dirty="0"/>
          </a:p>
        </p:txBody>
      </p:sp>
      <p:sp>
        <p:nvSpPr>
          <p:cNvPr id="4" name="Footer Placeholder 3">
            <a:extLst>
              <a:ext uri="{FF2B5EF4-FFF2-40B4-BE49-F238E27FC236}">
                <a16:creationId xmlns:a16="http://schemas.microsoft.com/office/drawing/2014/main" id="{082B22CF-A6B9-B34F-9CBB-EF9A1BB96AE1}"/>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647822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lstStyle/>
          <a:p>
            <a:r>
              <a:rPr lang="en-US" dirty="0"/>
              <a:t>TMR Pattern for Availability </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92500" lnSpcReduction="20000"/>
          </a:bodyPr>
          <a:lstStyle/>
          <a:p>
            <a:pPr fontAlgn="auto"/>
            <a:r>
              <a:rPr lang="en-US" dirty="0"/>
              <a:t>This widely used implementation of the voting tactic employs three components that do the same thing. Each component receives identical inputs and forwards its output to the voting logic, which detects any inconsistency among the three output states. Faced with an inconsistency, the voter reports a fault. </a:t>
            </a:r>
            <a:endParaRPr lang="en-US" sz="800" dirty="0"/>
          </a:p>
          <a:p>
            <a:pPr fontAlgn="auto"/>
            <a:r>
              <a:rPr lang="en-US" dirty="0"/>
              <a:t>It must also decide which output to use, and different instantiations of this pattern use different decision rules. Typical choices are letting the majority rule or choosing some computed average of the disparate outputs. </a:t>
            </a:r>
            <a:endParaRPr lang="en-US" sz="800"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641646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lstStyle/>
          <a:p>
            <a:r>
              <a:rPr lang="en-US" dirty="0"/>
              <a:t>TMR Pattern Benefits/Tradeoffs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92500" lnSpcReduction="20000"/>
          </a:bodyPr>
          <a:lstStyle/>
          <a:p>
            <a:pPr fontAlgn="auto"/>
            <a:r>
              <a:rPr lang="en-US" dirty="0"/>
              <a:t>Benefits: </a:t>
            </a:r>
            <a:endParaRPr lang="en-US" sz="800" dirty="0"/>
          </a:p>
          <a:p>
            <a:pPr lvl="1" fontAlgn="auto"/>
            <a:r>
              <a:rPr lang="en-US" dirty="0"/>
              <a:t>TMR is simple to understand and to implement. It is blissfully independent of what might be causing disparate results, and is only concerned about making a reasonable choice so that the system can continue to function. </a:t>
            </a:r>
            <a:endParaRPr lang="en-US" sz="800" dirty="0"/>
          </a:p>
          <a:p>
            <a:r>
              <a:rPr lang="en-US" dirty="0"/>
              <a:t>Tradeoffs: </a:t>
            </a:r>
            <a:endParaRPr lang="en-US" sz="1200" dirty="0"/>
          </a:p>
          <a:p>
            <a:pPr lvl="1" fontAlgn="auto"/>
            <a:r>
              <a:rPr lang="en-US" dirty="0"/>
              <a:t>There is a tradeoff between increasing the level of replication, which raises the cost, and the resulting availability. In systems employing TMR, the statistical likelihood of two or more components failing is vanishingly small, and three components represents a sweet spot between availability and cost. </a:t>
            </a:r>
            <a:endParaRPr lang="en-US" sz="800" dirty="0"/>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465013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Circuit Breaker Pattern for Availability </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85000" lnSpcReduction="10000"/>
          </a:bodyPr>
          <a:lstStyle/>
          <a:p>
            <a:pPr fontAlgn="auto"/>
            <a:r>
              <a:rPr lang="en-US" dirty="0"/>
              <a:t>A commonly used availability tactic is retry. In the event of a timeout or fault when invoking a service, the invoker simply tries again—and again, and again. A circuit breaker keeps the invoker from trying countless times, waiting for a response that never comes. </a:t>
            </a:r>
          </a:p>
          <a:p>
            <a:pPr fontAlgn="auto"/>
            <a:r>
              <a:rPr lang="en-US" dirty="0"/>
              <a:t>In this way, it breaks the endless retry cycle when it deems that the system is dealing with a fault. That’s the signal for the system to begin handling the fault. </a:t>
            </a:r>
          </a:p>
          <a:p>
            <a:pPr fontAlgn="auto"/>
            <a:r>
              <a:rPr lang="en-US" dirty="0"/>
              <a:t>Until the circuit break is “reset,” subsequent invocations will return immediately without passing along the service request. </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1180704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Circuit Breaker Pattern Benefits/Tradeoffs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70000" lnSpcReduction="20000"/>
          </a:bodyPr>
          <a:lstStyle/>
          <a:p>
            <a:r>
              <a:rPr lang="en-US" dirty="0"/>
              <a:t>Benefits: </a:t>
            </a:r>
          </a:p>
          <a:p>
            <a:pPr lvl="1" fontAlgn="auto"/>
            <a:r>
              <a:rPr lang="en-US" dirty="0"/>
              <a:t>This pattern can remove from individual components the policy about how many retries to allow before declaring a failure. </a:t>
            </a:r>
            <a:endParaRPr lang="en-US" sz="800" dirty="0"/>
          </a:p>
          <a:p>
            <a:pPr lvl="1"/>
            <a:r>
              <a:rPr lang="en-US" dirty="0"/>
              <a:t>At worst, endless fruitless retries would make the invoking component as useless as the invoked component that has failed. This problem is especially acute in distributed systems, where you could have many callers calling an unresponsive component and effectively going out of service themselves, causing the failure to cascade across the whole system. The circuit breaker, </a:t>
            </a:r>
            <a:r>
              <a:rPr lang="en-US" i="1" dirty="0"/>
              <a:t>in conjunction with software that listens to it and begins recovery procedures</a:t>
            </a:r>
            <a:r>
              <a:rPr lang="en-US" dirty="0"/>
              <a:t>, prevents that problem. </a:t>
            </a:r>
          </a:p>
          <a:p>
            <a:r>
              <a:rPr lang="en-US" dirty="0"/>
              <a:t>Tradeoffs: </a:t>
            </a:r>
          </a:p>
          <a:p>
            <a:pPr lvl="1"/>
            <a:r>
              <a:rPr lang="en-US" dirty="0"/>
              <a:t>Care must be taken in choosing timeout (or retry) values. If the timeout is too long, then unnecessary latency is added. But if the timeout is too short, then the circuit breaker will be tripping when it does not need to—a kind of “false positive”—which can lower the availability and performance of these services. </a:t>
            </a:r>
          </a:p>
          <a:p>
            <a:pPr lvl="1" fontAlgn="auto"/>
            <a:endParaRPr lang="en-US" sz="800" dirty="0"/>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667577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6E3F1-91FB-5049-B528-205917E24F31}"/>
              </a:ext>
            </a:extLst>
          </p:cNvPr>
          <p:cNvSpPr>
            <a:spLocks noGrp="1"/>
          </p:cNvSpPr>
          <p:nvPr>
            <p:ph type="title"/>
          </p:nvPr>
        </p:nvSpPr>
        <p:spPr/>
        <p:txBody>
          <a:bodyPr>
            <a:normAutofit fontScale="90000"/>
          </a:bodyPr>
          <a:lstStyle/>
          <a:p>
            <a:r>
              <a:rPr lang="en-US" dirty="0"/>
              <a:t>Other Common Availability Patterns</a:t>
            </a:r>
          </a:p>
        </p:txBody>
      </p:sp>
      <p:sp>
        <p:nvSpPr>
          <p:cNvPr id="3" name="Content Placeholder 2">
            <a:extLst>
              <a:ext uri="{FF2B5EF4-FFF2-40B4-BE49-F238E27FC236}">
                <a16:creationId xmlns:a16="http://schemas.microsoft.com/office/drawing/2014/main" id="{36F7968A-20A5-7D4A-BD3D-3271FFB9CE9E}"/>
              </a:ext>
            </a:extLst>
          </p:cNvPr>
          <p:cNvSpPr>
            <a:spLocks noGrp="1"/>
          </p:cNvSpPr>
          <p:nvPr>
            <p:ph idx="1"/>
          </p:nvPr>
        </p:nvSpPr>
        <p:spPr/>
        <p:txBody>
          <a:bodyPr>
            <a:normAutofit fontScale="85000" lnSpcReduction="10000"/>
          </a:bodyPr>
          <a:lstStyle/>
          <a:p>
            <a:r>
              <a:rPr lang="en-US" i="1" dirty="0"/>
              <a:t>Process pairs</a:t>
            </a:r>
            <a:r>
              <a:rPr lang="en-US" dirty="0"/>
              <a:t>. This pattern employs checkpointing and rollback. In case of failure, the backup has been checkpointing and (if necessary) rolling back to a safe state, so is ready to take over when a failure occurs.</a:t>
            </a:r>
          </a:p>
          <a:p>
            <a:r>
              <a:rPr lang="en-US" i="1" dirty="0"/>
              <a:t>Forward error recovery</a:t>
            </a:r>
            <a:r>
              <a:rPr lang="en-US" dirty="0"/>
              <a:t>. This pattern provides a way to get out of an undesirable state by </a:t>
            </a:r>
            <a:r>
              <a:rPr lang="en-US" i="1" dirty="0"/>
              <a:t>moving forward </a:t>
            </a:r>
            <a:r>
              <a:rPr lang="en-US" dirty="0"/>
              <a:t>to a desirable state. This often relies upon built-in error-correction capabilities, such as data redundancy, so that errors may be corrected without the need to fall back to a previous state or to retry. Forward error recovery finds a safe, possibly degraded, state from which the operation can move forward. </a:t>
            </a:r>
          </a:p>
          <a:p>
            <a:endParaRPr lang="en-US" dirty="0"/>
          </a:p>
        </p:txBody>
      </p:sp>
      <p:sp>
        <p:nvSpPr>
          <p:cNvPr id="4" name="Footer Placeholder 3">
            <a:extLst>
              <a:ext uri="{FF2B5EF4-FFF2-40B4-BE49-F238E27FC236}">
                <a16:creationId xmlns:a16="http://schemas.microsoft.com/office/drawing/2014/main" id="{158504C9-AB7C-9A41-8E26-E745547453C9}"/>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62833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dirty="0"/>
              <a:t>Availability refers to the ability of the system to be available for use when a fault occurs. </a:t>
            </a:r>
          </a:p>
          <a:p>
            <a:r>
              <a:rPr lang="en-US" dirty="0"/>
              <a:t>The fault must be recognized (or prevented) and then the system must respond. </a:t>
            </a:r>
          </a:p>
          <a:p>
            <a:r>
              <a:rPr lang="en-US" dirty="0"/>
              <a:t>The response will depend on the criticality of the application and the type of fault</a:t>
            </a:r>
          </a:p>
          <a:p>
            <a:pPr lvl="1"/>
            <a:r>
              <a:rPr lang="en-US" dirty="0"/>
              <a:t>can range from “ignore it” to “keep on going as if it didn’t occur.” </a:t>
            </a:r>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420907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lnSpcReduction="10000"/>
          </a:bodyPr>
          <a:lstStyle/>
          <a:p>
            <a:r>
              <a:rPr lang="en-US" dirty="0"/>
              <a:t>Tactics for availability are categorized into detect faults, recover from faults and prevent faults. </a:t>
            </a:r>
          </a:p>
          <a:p>
            <a:r>
              <a:rPr lang="en-US" dirty="0"/>
              <a:t>Detection tactics depend on detecting signs of life from various components. </a:t>
            </a:r>
          </a:p>
          <a:p>
            <a:r>
              <a:rPr lang="en-US" dirty="0"/>
              <a:t>Recovery tactics are retrying an operation or maintaining redundant data or computations. </a:t>
            </a:r>
          </a:p>
          <a:p>
            <a:r>
              <a:rPr lang="en-US" dirty="0"/>
              <a:t>Prevention tactics depend on removing elements from service or limiting the scope of faults.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061145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Availability?</a:t>
            </a:r>
          </a:p>
        </p:txBody>
      </p:sp>
      <p:sp>
        <p:nvSpPr>
          <p:cNvPr id="3" name="Content Placeholder 2"/>
          <p:cNvSpPr>
            <a:spLocks noGrp="1"/>
          </p:cNvSpPr>
          <p:nvPr>
            <p:ph idx="1"/>
          </p:nvPr>
        </p:nvSpPr>
        <p:spPr/>
        <p:txBody>
          <a:bodyPr>
            <a:normAutofit/>
          </a:bodyPr>
          <a:lstStyle/>
          <a:p>
            <a:r>
              <a:rPr lang="en-US" dirty="0"/>
              <a:t>A failure’s cause is a </a:t>
            </a:r>
            <a:r>
              <a:rPr lang="en-US" i="1" dirty="0"/>
              <a:t>fault</a:t>
            </a:r>
            <a:r>
              <a:rPr lang="en-US" dirty="0"/>
              <a:t>. A fault can be internal or external to the system. </a:t>
            </a:r>
          </a:p>
          <a:p>
            <a:r>
              <a:rPr lang="en-US" dirty="0"/>
              <a:t>Faults can be: </a:t>
            </a:r>
          </a:p>
          <a:p>
            <a:pPr lvl="1"/>
            <a:r>
              <a:rPr lang="en-US" dirty="0"/>
              <a:t>prevented, </a:t>
            </a:r>
          </a:p>
          <a:p>
            <a:pPr lvl="1"/>
            <a:r>
              <a:rPr lang="en-US" dirty="0"/>
              <a:t>tolerated, </a:t>
            </a:r>
          </a:p>
          <a:p>
            <a:pPr lvl="1"/>
            <a:r>
              <a:rPr lang="en-US" dirty="0"/>
              <a:t>removed, </a:t>
            </a:r>
          </a:p>
          <a:p>
            <a:pPr lvl="1"/>
            <a:r>
              <a:rPr lang="en-US" dirty="0"/>
              <a:t>forecast. </a:t>
            </a:r>
          </a:p>
          <a:p>
            <a:r>
              <a:rPr lang="en-US" dirty="0"/>
              <a:t>Through these actions, a system becomes “resilient” to faults.  </a:t>
            </a:r>
          </a:p>
          <a:p>
            <a:endParaRPr lang="en-US" dirty="0"/>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388899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Availability?</a:t>
            </a:r>
          </a:p>
        </p:txBody>
      </p:sp>
      <p:sp>
        <p:nvSpPr>
          <p:cNvPr id="3" name="Content Placeholder 2"/>
          <p:cNvSpPr>
            <a:spLocks noGrp="1"/>
          </p:cNvSpPr>
          <p:nvPr>
            <p:ph idx="1"/>
          </p:nvPr>
        </p:nvSpPr>
        <p:spPr/>
        <p:txBody>
          <a:bodyPr>
            <a:normAutofit/>
          </a:bodyPr>
          <a:lstStyle/>
          <a:p>
            <a:r>
              <a:rPr lang="en-US" dirty="0"/>
              <a:t>We are concerned with: </a:t>
            </a:r>
          </a:p>
          <a:p>
            <a:pPr lvl="1"/>
            <a:r>
              <a:rPr lang="en-US" dirty="0"/>
              <a:t>how faults are detected, </a:t>
            </a:r>
          </a:p>
          <a:p>
            <a:pPr lvl="1"/>
            <a:r>
              <a:rPr lang="en-US" dirty="0"/>
              <a:t>how frequently they occur, </a:t>
            </a:r>
          </a:p>
          <a:p>
            <a:pPr lvl="1"/>
            <a:r>
              <a:rPr lang="en-US" dirty="0"/>
              <a:t>what happens when they occur, </a:t>
            </a:r>
          </a:p>
          <a:p>
            <a:pPr lvl="1"/>
            <a:r>
              <a:rPr lang="en-US" dirty="0"/>
              <a:t>how long a system may be out of operation, </a:t>
            </a:r>
          </a:p>
          <a:p>
            <a:pPr lvl="1"/>
            <a:r>
              <a:rPr lang="en-US" dirty="0"/>
              <a:t>how faults or failures can be prevented, and </a:t>
            </a:r>
          </a:p>
          <a:p>
            <a:pPr lvl="1"/>
            <a:r>
              <a:rPr lang="en-US" dirty="0"/>
              <a:t>what notifications are required when a failure occurs. </a:t>
            </a:r>
          </a:p>
          <a:p>
            <a:endParaRPr lang="en-US" dirty="0"/>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660838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Availability?</a:t>
            </a:r>
          </a:p>
        </p:txBody>
      </p:sp>
      <p:sp>
        <p:nvSpPr>
          <p:cNvPr id="3" name="Content Placeholder 2"/>
          <p:cNvSpPr>
            <a:spLocks noGrp="1"/>
          </p:cNvSpPr>
          <p:nvPr>
            <p:ph idx="1"/>
          </p:nvPr>
        </p:nvSpPr>
        <p:spPr/>
        <p:txBody>
          <a:bodyPr>
            <a:normAutofit/>
          </a:bodyPr>
          <a:lstStyle/>
          <a:p>
            <a:r>
              <a:rPr lang="en-US" dirty="0"/>
              <a:t>We often measure availability properties such as: </a:t>
            </a:r>
          </a:p>
          <a:p>
            <a:pPr lvl="1"/>
            <a:r>
              <a:rPr lang="en-US" i="1" dirty="0"/>
              <a:t>MTBF: </a:t>
            </a:r>
            <a:r>
              <a:rPr lang="en-US" dirty="0"/>
              <a:t>the mean time between failures </a:t>
            </a:r>
          </a:p>
          <a:p>
            <a:pPr lvl="1"/>
            <a:r>
              <a:rPr lang="en-US" dirty="0"/>
              <a:t> </a:t>
            </a:r>
            <a:r>
              <a:rPr lang="en-US" i="1" dirty="0"/>
              <a:t>MTTR: </a:t>
            </a:r>
            <a:r>
              <a:rPr lang="en-US" dirty="0"/>
              <a:t>the mean time to repair </a:t>
            </a:r>
          </a:p>
          <a:p>
            <a:r>
              <a:rPr lang="en-US" dirty="0"/>
              <a:t>Steady-state availability is calculated as:</a:t>
            </a:r>
          </a:p>
          <a:p>
            <a:pPr marL="0" indent="0">
              <a:buNone/>
            </a:pPr>
            <a:r>
              <a:rPr lang="en-US" b="1" i="1" dirty="0"/>
              <a:t>		MTBF</a:t>
            </a:r>
            <a:r>
              <a:rPr lang="en-US" dirty="0"/>
              <a:t>/(</a:t>
            </a:r>
            <a:r>
              <a:rPr lang="en-US" b="1" i="1" dirty="0"/>
              <a:t>MTBF </a:t>
            </a:r>
            <a:r>
              <a:rPr lang="en-US" dirty="0"/>
              <a:t>+ </a:t>
            </a:r>
            <a:r>
              <a:rPr lang="en-US" b="1" i="1" dirty="0"/>
              <a:t>MTTR</a:t>
            </a:r>
            <a:r>
              <a:rPr lang="en-US" dirty="0"/>
              <a:t>) </a:t>
            </a:r>
          </a:p>
          <a:p>
            <a:r>
              <a:rPr lang="en-US" dirty="0"/>
              <a:t>This is how we calculate measures such as "99.99% availability" (often seen in SLAs). </a:t>
            </a:r>
          </a:p>
          <a:p>
            <a:pPr lvl="1"/>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024828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Availability Measures</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7" name="Picture 6">
            <a:extLst>
              <a:ext uri="{FF2B5EF4-FFF2-40B4-BE49-F238E27FC236}">
                <a16:creationId xmlns:a16="http://schemas.microsoft.com/office/drawing/2014/main" id="{C8CD90C9-3233-2F42-AD26-E5EC00A92904}"/>
              </a:ext>
            </a:extLst>
          </p:cNvPr>
          <p:cNvPicPr>
            <a:picLocks noChangeAspect="1"/>
          </p:cNvPicPr>
          <p:nvPr/>
        </p:nvPicPr>
        <p:blipFill>
          <a:blip r:embed="rId2"/>
          <a:stretch>
            <a:fillRect/>
          </a:stretch>
        </p:blipFill>
        <p:spPr>
          <a:xfrm>
            <a:off x="395536" y="1916832"/>
            <a:ext cx="8009266" cy="2695426"/>
          </a:xfrm>
          <a:prstGeom prst="rect">
            <a:avLst/>
          </a:prstGeom>
        </p:spPr>
      </p:pic>
    </p:spTree>
    <p:extLst>
      <p:ext uri="{BB962C8B-B14F-4D97-AF65-F5344CB8AC3E}">
        <p14:creationId xmlns:p14="http://schemas.microsoft.com/office/powerpoint/2010/main" val="1962997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General Scenario</a:t>
            </a:r>
          </a:p>
        </p:txBody>
      </p:sp>
      <p:sp>
        <p:nvSpPr>
          <p:cNvPr id="4" name="Footer Placeholder 3"/>
          <p:cNvSpPr>
            <a:spLocks noGrp="1"/>
          </p:cNvSpPr>
          <p:nvPr>
            <p:ph type="ftr" sz="quarter" idx="11"/>
          </p:nvPr>
        </p:nvSpPr>
        <p:spPr>
          <a:xfrm>
            <a:off x="1403648" y="6376243"/>
            <a:ext cx="6336704" cy="365125"/>
          </a:xfrm>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809C7245-47C3-C44E-83A4-540230076B76}"/>
              </a:ext>
            </a:extLst>
          </p:cNvPr>
          <p:cNvPicPr>
            <a:picLocks noChangeAspect="1"/>
          </p:cNvPicPr>
          <p:nvPr/>
        </p:nvPicPr>
        <p:blipFill>
          <a:blip r:embed="rId2"/>
          <a:stretch>
            <a:fillRect/>
          </a:stretch>
        </p:blipFill>
        <p:spPr>
          <a:xfrm>
            <a:off x="179512" y="1556792"/>
            <a:ext cx="8784976" cy="2646023"/>
          </a:xfrm>
          <a:prstGeom prst="rect">
            <a:avLst/>
          </a:prstGeom>
        </p:spPr>
      </p:pic>
      <p:pic>
        <p:nvPicPr>
          <p:cNvPr id="6" name="Picture 5">
            <a:extLst>
              <a:ext uri="{FF2B5EF4-FFF2-40B4-BE49-F238E27FC236}">
                <a16:creationId xmlns:a16="http://schemas.microsoft.com/office/drawing/2014/main" id="{841AACD4-7EA2-1642-8EBB-78BEA07DAEB1}"/>
              </a:ext>
            </a:extLst>
          </p:cNvPr>
          <p:cNvPicPr>
            <a:picLocks noChangeAspect="1"/>
          </p:cNvPicPr>
          <p:nvPr/>
        </p:nvPicPr>
        <p:blipFill>
          <a:blip r:embed="rId3"/>
          <a:stretch>
            <a:fillRect/>
          </a:stretch>
        </p:blipFill>
        <p:spPr>
          <a:xfrm>
            <a:off x="179512" y="4293096"/>
            <a:ext cx="8784976" cy="1173813"/>
          </a:xfrm>
          <a:prstGeom prst="rect">
            <a:avLst/>
          </a:prstGeom>
        </p:spPr>
      </p:pic>
    </p:spTree>
    <p:extLst>
      <p:ext uri="{BB962C8B-B14F-4D97-AF65-F5344CB8AC3E}">
        <p14:creationId xmlns:p14="http://schemas.microsoft.com/office/powerpoint/2010/main" val="380022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General Scenario</a:t>
            </a:r>
          </a:p>
        </p:txBody>
      </p:sp>
      <p:sp>
        <p:nvSpPr>
          <p:cNvPr id="4" name="Footer Placeholder 3"/>
          <p:cNvSpPr>
            <a:spLocks noGrp="1"/>
          </p:cNvSpPr>
          <p:nvPr>
            <p:ph type="ftr" sz="quarter" idx="11"/>
          </p:nvPr>
        </p:nvSpPr>
        <p:spPr>
          <a:xfrm>
            <a:off x="1403648" y="6376243"/>
            <a:ext cx="6336704" cy="365125"/>
          </a:xfrm>
        </p:spPr>
        <p:txBody>
          <a:bodyPr/>
          <a:lstStyle/>
          <a:p>
            <a:r>
              <a:rPr lang="en-AU"/>
              <a:t>© Len Bass, Paul Clements, Rick Kazman, distributed under Creative Commons Attribution License</a:t>
            </a:r>
            <a:endParaRPr lang="en-AU" dirty="0"/>
          </a:p>
        </p:txBody>
      </p:sp>
      <p:pic>
        <p:nvPicPr>
          <p:cNvPr id="3" name="Picture 2">
            <a:extLst>
              <a:ext uri="{FF2B5EF4-FFF2-40B4-BE49-F238E27FC236}">
                <a16:creationId xmlns:a16="http://schemas.microsoft.com/office/drawing/2014/main" id="{1BA882A6-D7F3-7E49-9C2C-E9D00DDB6C58}"/>
              </a:ext>
            </a:extLst>
          </p:cNvPr>
          <p:cNvPicPr>
            <a:picLocks noChangeAspect="1"/>
          </p:cNvPicPr>
          <p:nvPr/>
        </p:nvPicPr>
        <p:blipFill>
          <a:blip r:embed="rId2"/>
          <a:stretch>
            <a:fillRect/>
          </a:stretch>
        </p:blipFill>
        <p:spPr>
          <a:xfrm>
            <a:off x="143508" y="1224136"/>
            <a:ext cx="8856984" cy="5661248"/>
          </a:xfrm>
          <a:prstGeom prst="rect">
            <a:avLst/>
          </a:prstGeom>
        </p:spPr>
      </p:pic>
    </p:spTree>
    <p:extLst>
      <p:ext uri="{BB962C8B-B14F-4D97-AF65-F5344CB8AC3E}">
        <p14:creationId xmlns:p14="http://schemas.microsoft.com/office/powerpoint/2010/main" val="10259054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13438</TotalTime>
  <Words>2859</Words>
  <Application>Microsoft Macintosh PowerPoint</Application>
  <PresentationFormat>On-screen Show (4:3)</PresentationFormat>
  <Paragraphs>179</Paragraphs>
  <Slides>38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Calibri</vt:lpstr>
      <vt:lpstr>Office Theme</vt:lpstr>
      <vt:lpstr>Chapter 4: Availability</vt:lpstr>
      <vt:lpstr>Chapter Outline</vt:lpstr>
      <vt:lpstr>What is Availability?</vt:lpstr>
      <vt:lpstr>What is Availability?</vt:lpstr>
      <vt:lpstr>What is Availability?</vt:lpstr>
      <vt:lpstr>What is Availability?</vt:lpstr>
      <vt:lpstr>Example Availability Measures</vt:lpstr>
      <vt:lpstr>Availability General Scenario</vt:lpstr>
      <vt:lpstr>Availability General Scenario</vt:lpstr>
      <vt:lpstr>Sample Concrete Availability Scenario</vt:lpstr>
      <vt:lpstr>Sample Concrete Availability Scenario</vt:lpstr>
      <vt:lpstr>Goal of Availability Tactics</vt:lpstr>
      <vt:lpstr>Goal of Availability Tactics</vt:lpstr>
      <vt:lpstr>Availability Tactics</vt:lpstr>
      <vt:lpstr>Detect Faults</vt:lpstr>
      <vt:lpstr>Detect Faults</vt:lpstr>
      <vt:lpstr>Detect Faults</vt:lpstr>
      <vt:lpstr>Recover from Faults  (Preparation &amp; Repair)</vt:lpstr>
      <vt:lpstr>Recover from Faults  (Preparation &amp; Repair)</vt:lpstr>
      <vt:lpstr>Recover from Faults  (Preparation &amp; Repair)</vt:lpstr>
      <vt:lpstr>Recover from Faults  (Reintroduction)</vt:lpstr>
      <vt:lpstr>Prevent Faults</vt:lpstr>
      <vt:lpstr>Prevent Faults</vt:lpstr>
      <vt:lpstr>Tactics-Based Questionnaire for Availability </vt:lpstr>
      <vt:lpstr>Tactics-Based Questionnaire for Availability </vt:lpstr>
      <vt:lpstr>Tactics-Based Questionnaire for Availability </vt:lpstr>
      <vt:lpstr>Patterns for Availability</vt:lpstr>
      <vt:lpstr>Redundant Spare Patterns for Availability</vt:lpstr>
      <vt:lpstr>Redundant Spare Patterns for Availability</vt:lpstr>
      <vt:lpstr>Benefits of Redundant Spare Patterns</vt:lpstr>
      <vt:lpstr>Tradeoffs in Redundant Spare Patterns</vt:lpstr>
      <vt:lpstr>TMR Pattern for Availability </vt:lpstr>
      <vt:lpstr>TMR Pattern Benefits/Tradeoffs</vt:lpstr>
      <vt:lpstr>Circuit Breaker Pattern for Availability </vt:lpstr>
      <vt:lpstr>Circuit Breaker Pattern Benefits/Tradeoffs</vt:lpstr>
      <vt:lpstr>Other Common Availability Patterns</vt:lpstr>
      <vt:lpstr>Summary</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Bass, Clements, Kazman</dc:creator>
  <cp:keywords/>
  <dc:description/>
  <cp:lastModifiedBy>Rick Kazman</cp:lastModifiedBy>
  <cp:revision>41</cp:revision>
  <dcterms:created xsi:type="dcterms:W3CDTF">2012-04-18T22:57:58Z</dcterms:created>
  <dcterms:modified xsi:type="dcterms:W3CDTF">2022-01-14T20:01:31Z</dcterms:modified>
  <cp:category/>
</cp:coreProperties>
</file>